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9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93138-73C8-48D1-A923-CF9372DB6552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2DC35-7DF8-4ACC-9946-229DF757A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166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93138-73C8-48D1-A923-CF9372DB6552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2DC35-7DF8-4ACC-9946-229DF757A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878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93138-73C8-48D1-A923-CF9372DB6552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2DC35-7DF8-4ACC-9946-229DF757A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839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93138-73C8-48D1-A923-CF9372DB6552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2DC35-7DF8-4ACC-9946-229DF757A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423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93138-73C8-48D1-A923-CF9372DB6552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2DC35-7DF8-4ACC-9946-229DF757A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06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93138-73C8-48D1-A923-CF9372DB6552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2DC35-7DF8-4ACC-9946-229DF757A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835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93138-73C8-48D1-A923-CF9372DB6552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2DC35-7DF8-4ACC-9946-229DF757A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657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93138-73C8-48D1-A923-CF9372DB6552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2DC35-7DF8-4ACC-9946-229DF757A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2779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93138-73C8-48D1-A923-CF9372DB6552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2DC35-7DF8-4ACC-9946-229DF757A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58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93138-73C8-48D1-A923-CF9372DB6552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2DC35-7DF8-4ACC-9946-229DF757A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044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93138-73C8-48D1-A923-CF9372DB6552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2DC35-7DF8-4ACC-9946-229DF757A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544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93138-73C8-48D1-A923-CF9372DB6552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F2DC35-7DF8-4ACC-9946-229DF757A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279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ая прямоугольная выноска 18"/>
          <p:cNvSpPr/>
          <p:nvPr/>
        </p:nvSpPr>
        <p:spPr>
          <a:xfrm>
            <a:off x="1590957" y="3758110"/>
            <a:ext cx="7221717" cy="2736304"/>
          </a:xfrm>
          <a:prstGeom prst="wedgeRoundRectCallout">
            <a:avLst>
              <a:gd name="adj1" fmla="val -58700"/>
              <a:gd name="adj2" fmla="val -35567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1547664" y="908720"/>
            <a:ext cx="7092280" cy="2304256"/>
          </a:xfrm>
          <a:prstGeom prst="wedgeRoundRectCallout">
            <a:avLst>
              <a:gd name="adj1" fmla="val -51800"/>
              <a:gd name="adj2" fmla="val 63242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504055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</a:rPr>
              <a:t>Сроки сдачи отчетности для страхователей по форме ЕФС-1</a:t>
            </a:r>
            <a:endParaRPr lang="ru-RU" sz="2000" b="1" dirty="0">
              <a:solidFill>
                <a:srgbClr val="00B050"/>
              </a:solidFill>
            </a:endParaRPr>
          </a:p>
        </p:txBody>
      </p:sp>
      <p:pic>
        <p:nvPicPr>
          <p:cNvPr id="4" name="Picture 62" descr="j04339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808" y="2784472"/>
            <a:ext cx="1310723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5298" y="1160748"/>
            <a:ext cx="2091318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577089" y="921509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Прием</a:t>
            </a:r>
          </a:p>
          <a:p>
            <a:pPr algn="ctr"/>
            <a:r>
              <a:rPr lang="ru-RU" dirty="0" smtClean="0"/>
              <a:t>Увольнение</a:t>
            </a:r>
          </a:p>
          <a:p>
            <a:pPr algn="ctr"/>
            <a:r>
              <a:rPr lang="ru-RU" dirty="0" smtClean="0"/>
              <a:t>Приостановление (</a:t>
            </a:r>
            <a:r>
              <a:rPr lang="ru-RU" sz="1400" dirty="0" smtClean="0"/>
              <a:t>мобилизованные</a:t>
            </a:r>
            <a:r>
              <a:rPr lang="ru-RU" dirty="0" smtClean="0"/>
              <a:t>)</a:t>
            </a:r>
          </a:p>
          <a:p>
            <a:pPr algn="ctr"/>
            <a:r>
              <a:rPr lang="ru-RU" dirty="0" smtClean="0"/>
              <a:t>Возобновление (</a:t>
            </a:r>
            <a:r>
              <a:rPr lang="ru-RU" sz="1400" dirty="0" smtClean="0"/>
              <a:t>мобилизованные</a:t>
            </a:r>
            <a:r>
              <a:rPr lang="ru-RU" dirty="0" smtClean="0"/>
              <a:t>)</a:t>
            </a:r>
          </a:p>
          <a:p>
            <a:pPr algn="ctr"/>
            <a:r>
              <a:rPr lang="ru-RU" dirty="0" smtClean="0"/>
              <a:t>Договор ГПХ (</a:t>
            </a:r>
            <a:r>
              <a:rPr lang="ru-RU" sz="1400" dirty="0" smtClean="0"/>
              <a:t>с 01.01.2023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590957" y="2461307"/>
            <a:ext cx="6876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!!!   </a:t>
            </a:r>
            <a:r>
              <a:rPr lang="ru-RU" dirty="0" smtClean="0"/>
              <a:t>Не позднее </a:t>
            </a:r>
            <a:r>
              <a:rPr lang="ru-RU" dirty="0" smtClean="0">
                <a:solidFill>
                  <a:srgbClr val="FF0000"/>
                </a:solidFill>
              </a:rPr>
              <a:t>1 рабочего дня, следующего </a:t>
            </a:r>
            <a:r>
              <a:rPr lang="ru-RU" dirty="0" smtClean="0"/>
              <a:t>за датой </a:t>
            </a:r>
            <a:r>
              <a:rPr lang="ru-RU" dirty="0" smtClean="0">
                <a:solidFill>
                  <a:srgbClr val="FF0000"/>
                </a:solidFill>
              </a:rPr>
              <a:t>приказа </a:t>
            </a:r>
          </a:p>
          <a:p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                       (</a:t>
            </a:r>
            <a:r>
              <a:rPr lang="ru-RU" dirty="0" smtClean="0"/>
              <a:t>заключения, прекращения </a:t>
            </a:r>
            <a:r>
              <a:rPr lang="ru-RU" dirty="0" smtClean="0">
                <a:solidFill>
                  <a:srgbClr val="FF0000"/>
                </a:solidFill>
              </a:rPr>
              <a:t>договора)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Стрелка вправо 8"/>
          <p:cNvSpPr/>
          <p:nvPr/>
        </p:nvSpPr>
        <p:spPr>
          <a:xfrm rot="12482734">
            <a:off x="7133932" y="2262461"/>
            <a:ext cx="921223" cy="24353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00" y="6021288"/>
            <a:ext cx="717453" cy="585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4683" y="4365104"/>
            <a:ext cx="2234194" cy="1372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1738568" y="3758110"/>
            <a:ext cx="51845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Сведения о начисленных СВ на </a:t>
            </a:r>
            <a:r>
              <a:rPr lang="ru-RU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обязательное     (</a:t>
            </a:r>
            <a:r>
              <a:rPr lang="ru-RU" sz="16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кв</a:t>
            </a:r>
            <a:r>
              <a:rPr lang="ru-RU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.) </a:t>
            </a:r>
            <a:r>
              <a:rPr lang="ru-RU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социальное страхование от несчастных случаев на производстве и профессиональных заболеваний</a:t>
            </a:r>
          </a:p>
          <a:p>
            <a:pPr marL="285750" indent="-285750">
              <a:buFontTx/>
              <a:buChar char="-"/>
            </a:pPr>
            <a:r>
              <a:rPr lang="ru-RU" sz="1600" dirty="0" smtClean="0"/>
              <a:t>Кадровые </a:t>
            </a:r>
            <a:r>
              <a:rPr lang="ru-RU" sz="1600" dirty="0"/>
              <a:t>мероприятия, кроме приема/увольнения</a:t>
            </a:r>
            <a:r>
              <a:rPr lang="ru-RU" sz="1600" dirty="0" smtClean="0"/>
              <a:t>/ </a:t>
            </a:r>
            <a:r>
              <a:rPr lang="ru-RU" sz="1600" dirty="0" smtClean="0"/>
              <a:t>приостановления/возобновления (</a:t>
            </a:r>
            <a:r>
              <a:rPr lang="ru-RU" sz="1600" i="1" dirty="0" smtClean="0"/>
              <a:t>мес</a:t>
            </a:r>
            <a:r>
              <a:rPr lang="ru-RU" sz="1600" dirty="0" smtClean="0"/>
              <a:t>.)</a:t>
            </a:r>
            <a:endParaRPr lang="ru-RU" sz="1600" dirty="0"/>
          </a:p>
          <a:p>
            <a:pPr marL="285750" indent="-285750">
              <a:buFontTx/>
              <a:buChar char="-"/>
            </a:pPr>
            <a:r>
              <a:rPr lang="ru-RU" sz="1600" dirty="0" smtClean="0"/>
              <a:t>Сведения о ЗП и условиях осуществления </a:t>
            </a:r>
            <a:r>
              <a:rPr lang="ru-RU" sz="1600" dirty="0" smtClean="0"/>
              <a:t>    (</a:t>
            </a:r>
            <a:r>
              <a:rPr lang="ru-RU" sz="1600" i="1" dirty="0" smtClean="0"/>
              <a:t>мес</a:t>
            </a:r>
            <a:r>
              <a:rPr lang="ru-RU" sz="1600" dirty="0" smtClean="0"/>
              <a:t>.)</a:t>
            </a:r>
            <a:endParaRPr lang="ru-RU" sz="1600" dirty="0" smtClean="0"/>
          </a:p>
          <a:p>
            <a:r>
              <a:rPr lang="ru-RU" sz="1600" dirty="0"/>
              <a:t> </a:t>
            </a:r>
            <a:r>
              <a:rPr lang="ru-RU" sz="1600" dirty="0" smtClean="0"/>
              <a:t>     деятельности работников гос. (</a:t>
            </a:r>
            <a:r>
              <a:rPr lang="ru-RU" sz="1600" dirty="0" err="1" smtClean="0"/>
              <a:t>мун</a:t>
            </a:r>
            <a:r>
              <a:rPr lang="ru-RU" sz="1600" dirty="0" smtClean="0"/>
              <a:t>.) учреждений</a:t>
            </a:r>
          </a:p>
          <a:p>
            <a:pPr marL="285750" indent="-285750">
              <a:buFontTx/>
              <a:buChar char="-"/>
            </a:pPr>
            <a:r>
              <a:rPr lang="ru-RU" sz="1600" dirty="0"/>
              <a:t>Сведения о застрахованных лицах, за которых   </a:t>
            </a:r>
          </a:p>
          <a:p>
            <a:r>
              <a:rPr lang="ru-RU" sz="1600" dirty="0"/>
              <a:t>      перечислены ДСВ на накопительную </a:t>
            </a:r>
            <a:r>
              <a:rPr lang="ru-RU" sz="1600" dirty="0" smtClean="0"/>
              <a:t>пенсию  (</a:t>
            </a:r>
            <a:r>
              <a:rPr lang="ru-RU" sz="1600" i="1" dirty="0" smtClean="0"/>
              <a:t>кв.</a:t>
            </a:r>
            <a:r>
              <a:rPr lang="ru-RU" sz="1600" dirty="0" smtClean="0"/>
              <a:t>)</a:t>
            </a:r>
            <a:endParaRPr lang="ru-RU" sz="1600" dirty="0"/>
          </a:p>
          <a:p>
            <a:endParaRPr lang="ru-RU" sz="16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1700549" y="6021288"/>
            <a:ext cx="7002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!!!   </a:t>
            </a:r>
            <a:r>
              <a:rPr lang="ru-RU" dirty="0" smtClean="0"/>
              <a:t>Не позднее </a:t>
            </a:r>
            <a:r>
              <a:rPr lang="ru-RU" dirty="0" smtClean="0">
                <a:solidFill>
                  <a:srgbClr val="FF0000"/>
                </a:solidFill>
              </a:rPr>
              <a:t>25 числа месяца, </a:t>
            </a:r>
            <a:r>
              <a:rPr lang="ru-RU" dirty="0" smtClean="0"/>
              <a:t>следующего </a:t>
            </a:r>
            <a:r>
              <a:rPr lang="ru-RU" dirty="0" smtClean="0">
                <a:solidFill>
                  <a:srgbClr val="FF0000"/>
                </a:solidFill>
              </a:rPr>
              <a:t>за отчетным периодом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6412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5601</TotalTime>
  <Words>116</Words>
  <Application>Microsoft Office PowerPoint</Application>
  <PresentationFormat>Экран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Сроки сдачи отчетности для страхователей по форме ЕФС-1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Сроки сдачи отчетности для страхователей</dc:title>
  <dc:creator>041ZakutnayaGA</dc:creator>
  <cp:lastModifiedBy>041ZakutnayaGA</cp:lastModifiedBy>
  <cp:revision>17</cp:revision>
  <cp:lastPrinted>2023-02-10T06:04:00Z</cp:lastPrinted>
  <dcterms:created xsi:type="dcterms:W3CDTF">2023-02-01T11:54:35Z</dcterms:created>
  <dcterms:modified xsi:type="dcterms:W3CDTF">2023-02-10T06:25:39Z</dcterms:modified>
</cp:coreProperties>
</file>